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Crimson Pro"/>
      <p:bold r:id="rId14"/>
      <p:boldItalic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IY5/dysS4T57xyD0K65TnYFvF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rimsonPro-boldItalic.fntdata"/><Relationship Id="rId14" Type="http://schemas.openxmlformats.org/officeDocument/2006/relationships/font" Target="fonts/CrimsonPro-bold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slide" Target="slides/slide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2.xml"/><Relationship Id="rId18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800" y="1751525"/>
            <a:ext cx="83502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6150"/>
              <a:buFont typeface="Crimson Pro"/>
              <a:buNone/>
            </a:pPr>
            <a:r>
              <a:rPr b="1" i="0" lang="en-US" sz="6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Impacto de los ciclos económicos en el empleo</a:t>
            </a:r>
            <a:endParaRPr b="0" i="0" sz="615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793790" y="5026343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ciclos económicos, con sus fases de expansión y recesión, tienen un impacto significativo en el mercado laboral. Estos altibajos afectan directamente los niveles de empleo, creando desafíos tanto para los trabajadores como para las empresas.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7868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777954" y="3566041"/>
            <a:ext cx="13074491" cy="138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350"/>
              <a:buFont typeface="Crimson Pro"/>
              <a:buNone/>
            </a:pPr>
            <a:r>
              <a:rPr b="1" i="0" lang="en-US" sz="43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Definición de ciclos económicos y su relación con el mercado laboral</a:t>
            </a:r>
            <a:endParaRPr b="0" i="0" sz="43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77954" y="5538907"/>
            <a:ext cx="500063" cy="500063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965597" y="5622131"/>
            <a:ext cx="124778" cy="333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500307" y="5538907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Ciclos Económicos</a:t>
            </a:r>
            <a:endParaRPr b="0" i="0" sz="21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1500307" y="6019562"/>
            <a:ext cx="3487579" cy="1422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Fluctuaciones periódicas en la actividad económica de un país o región, con fases de crecimiento y contracción.</a:t>
            </a:r>
            <a:endParaRPr b="0" i="0" sz="17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5210175" y="5538907"/>
            <a:ext cx="500063" cy="500063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5375196" y="5622131"/>
            <a:ext cx="170021" cy="333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5932527" y="5538907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Mercado Laboral</a:t>
            </a:r>
            <a:endParaRPr b="0" i="0" sz="21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5932527" y="6019562"/>
            <a:ext cx="3487579" cy="1422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Estrecha relación entre ciclos económicos y niveles de empleo, con demanda de trabajo que varía según el estado del ciclo.</a:t>
            </a:r>
            <a:endParaRPr b="0" i="0" sz="17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9642396" y="5538907"/>
            <a:ext cx="500063" cy="500063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9810988" y="5622131"/>
            <a:ext cx="162878" cy="333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0364748" y="5538907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Efectos Relevantes</a:t>
            </a:r>
            <a:endParaRPr b="0" i="0" sz="21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10364748" y="6019562"/>
            <a:ext cx="3487579" cy="1422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ciclos afectan indicadores clave como tasas de desempleo, seguridad laboral y poder adquisitivo.</a:t>
            </a:r>
            <a:endParaRPr b="0" i="0" sz="17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12616800" y="7584425"/>
            <a:ext cx="2013600" cy="645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300"/>
              <a:buFont typeface="Crimson Pro"/>
              <a:buNone/>
            </a:pPr>
            <a:r>
              <a:rPr b="1" i="0" lang="en-US" sz="43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Fase de expansión: Efectos positivos en el empleo</a:t>
            </a:r>
            <a:endParaRPr b="0" i="0" sz="43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1040368" y="2645569"/>
            <a:ext cx="123706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2314932" y="2535317"/>
            <a:ext cx="2796302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Crecimiento Económico</a:t>
            </a:r>
            <a:endParaRPr b="0" i="0" sz="21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Durante la fase de auge, la economía se expande, generando más oportunidades laborales.</a:t>
            </a:r>
            <a:endParaRPr b="0" i="0" sz="17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1017984" y="4489013"/>
            <a:ext cx="168593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2314932" y="4378762"/>
            <a:ext cx="3271957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Aumento de la Contratación</a:t>
            </a:r>
            <a:endParaRPr b="0" i="0" sz="21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Las empresas tienden a contratar más personal para satisfacer la mayor demanda de bienes y servicios.</a:t>
            </a:r>
            <a:endParaRPr b="0" i="0" sz="170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1021556" y="6332458"/>
            <a:ext cx="161449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Mejora de Salarios</a:t>
            </a:r>
            <a:endParaRPr b="0" i="0" sz="21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El mercado laboral se fortalece, permitiendo que los trabajadores negocien mejores condiciones salariales.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300"/>
              <a:buFont typeface="Crimson Pro"/>
              <a:buNone/>
            </a:pPr>
            <a:r>
              <a:rPr b="1" i="0" lang="en-US" sz="43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Fase de recesión: Impacto negativo en el empleo</a:t>
            </a:r>
            <a:endParaRPr b="0" i="0" sz="43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1040368" y="2645569"/>
            <a:ext cx="123706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2314932" y="2535317"/>
            <a:ext cx="2780943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Contracción Económica</a:t>
            </a:r>
            <a:endParaRPr b="0" i="0" sz="215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 épocas de recesión, la actividad económica se reduce, afectando la estabilidad del mercado laboral.</a:t>
            </a:r>
            <a:endParaRPr b="0" i="0" sz="17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1017984" y="4489013"/>
            <a:ext cx="168593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2314932" y="4378762"/>
            <a:ext cx="2836664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Aumento del Desempleo</a:t>
            </a:r>
            <a:endParaRPr b="0" i="0" sz="215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Las empresas se ven obligadas a reducir personal, lo que conlleva a mayores tasas de desempleo.</a:t>
            </a:r>
            <a:endParaRPr b="0" i="0" sz="17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1021556" y="6332458"/>
            <a:ext cx="161449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2314932" y="6222206"/>
            <a:ext cx="2907983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Menor Poder Adquisitivo</a:t>
            </a:r>
            <a:endParaRPr b="0" i="0" sz="215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trabajadores enfrentan estancamiento salarial o incluso recortes, reduciendo su capacidad de consumo.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Evidencia empírica: Ejemplos de recesiones y sus consecuencias en el desempleo</a:t>
            </a:r>
            <a:endParaRPr b="0" i="0" sz="44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793790" y="3811429"/>
            <a:ext cx="38105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Crisis Financiera de 2008-2009</a:t>
            </a:r>
            <a:endParaRPr b="0" i="0" sz="220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793790" y="4392573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 recesión global provocó un aumento significativo del desempleo, llegando a tasas de dos dígitos en muchos países.</a:t>
            </a:r>
            <a:endParaRPr b="0" i="0" sz="17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5332928" y="3811429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Pandemia de COVID-19 (2020-2021)</a:t>
            </a:r>
            <a:endParaRPr b="0" i="0" sz="22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5332928" y="4746903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Las medidas de confinamiento y restricciones generaron un impacto dramático en el mercado laboral a nivel mundial.</a:t>
            </a:r>
            <a:endParaRPr b="0" i="0" sz="17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9872067" y="3811429"/>
            <a:ext cx="329445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Otras Recesiones Históricas</a:t>
            </a:r>
            <a:endParaRPr b="0" i="0" sz="220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Episodios como la Gran Depresión de los años 30 y las crisis de los 70 y 80 también tuvieron graves consecuencias para el empleo.</a:t>
            </a:r>
            <a:endParaRPr b="0" i="0" sz="175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12616800" y="7584425"/>
            <a:ext cx="2013600" cy="645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793790" y="720090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Sectores más afectados: Tendencias por industria y segmento de trabajadores</a:t>
            </a:r>
            <a:endParaRPr b="0" i="0" sz="44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93790" y="3186589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1028224" y="34210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Sectores Vulnerables</a:t>
            </a:r>
            <a:endParaRPr b="0" i="0" sz="220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1028224" y="3911441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Industrias como turismo, construcción y automotriz suelen ser las más golpeadas durante las recesiones.</a:t>
            </a:r>
            <a:endParaRPr b="0" i="0" sz="17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4685467" y="3186589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4919901" y="34210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Grupos Vulnerables</a:t>
            </a:r>
            <a:endParaRPr b="0" i="0" sz="220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4919901" y="3911441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Jóvenes, trabajadores de baja calificación y minorías tienden a sufrir mayores pérdidas de empleo.</a:t>
            </a:r>
            <a:endParaRPr b="0" i="0" sz="175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793790" y="5824299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1028224" y="60587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Desigualdad Creciente</a:t>
            </a:r>
            <a:endParaRPr b="0" i="0" sz="22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1028224" y="654915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Las recesiones acentúan las brechas existentes y agravan la situación de los grupos más desfavorecidos.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Políticas públicas: Estrategias para mitigar los efectos adversos</a:t>
            </a:r>
            <a:endParaRPr b="0" i="0" sz="44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Programas de Empleo</a:t>
            </a:r>
            <a:endParaRPr b="0" i="0" sz="22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Subsidios, capacitación, incentivos a la contratación y proyectos de obras públicas pueden ayudar a mantener el empleo.</a:t>
            </a:r>
            <a:endParaRPr b="0" i="0" sz="17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Protección Social</a:t>
            </a:r>
            <a:endParaRPr b="0" i="0" sz="22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Prestaciones por desempleo, asistencia sanitaria y otras redes de seguridad social son cruciales en épocas de crisis.</a:t>
            </a:r>
            <a:endParaRPr b="0" i="0" sz="17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9872067" y="3988594"/>
            <a:ext cx="326600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Políticas Macroeconómicas</a:t>
            </a:r>
            <a:endParaRPr b="0" i="0" sz="22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Medidas fiscales y monetarias que estimulen la demanda y la inversión también pueden mitigar los efectos recesivos.</a:t>
            </a:r>
            <a:endParaRPr b="0" i="0" sz="17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12616800" y="7584425"/>
            <a:ext cx="2013600" cy="645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691158" y="678775"/>
            <a:ext cx="7761684" cy="1851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3850"/>
              <a:buFont typeface="Crimson Pro"/>
              <a:buNone/>
            </a:pPr>
            <a:r>
              <a:rPr b="1" i="0" lang="en-US" sz="3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Papel de las empresas: Prácticas de gestión de recursos humanos en tiempos de crisis</a:t>
            </a:r>
            <a:endParaRPr b="0" i="0" sz="3850" u="none" cap="none" strike="noStrike"/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58" y="2826306"/>
            <a:ext cx="493633" cy="49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691158" y="3517344"/>
            <a:ext cx="2978706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b="1" i="0" lang="en-US" sz="1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Comunicación Transparente</a:t>
            </a:r>
            <a:endParaRPr b="0" i="0" sz="190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691158" y="3944303"/>
            <a:ext cx="3732728" cy="9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Mantener informados a los empleados sobre la situación de la empresa y los planes futuros.</a:t>
            </a:r>
            <a:endParaRPr b="0" i="0" sz="1550" u="none" cap="none" strike="noStrike"/>
          </a:p>
        </p:txBody>
      </p:sp>
      <p:pic>
        <p:nvPicPr>
          <p:cNvPr descr="preencoded.png" id="173" name="Google Shape;17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0114" y="2826306"/>
            <a:ext cx="493633" cy="49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4720114" y="3517344"/>
            <a:ext cx="2468523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b="1" i="0" lang="en-US" sz="1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Flexibilidad Laboral</a:t>
            </a:r>
            <a:endParaRPr b="0" i="0" sz="190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4720114" y="3944303"/>
            <a:ext cx="3732728" cy="9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Considerar opciones como reducción de jornada, teletrabajo y redistribución de tareas.</a:t>
            </a:r>
            <a:endParaRPr b="0" i="0" sz="1550" u="none" cap="none" strike="noStrike"/>
          </a:p>
        </p:txBody>
      </p:sp>
      <p:pic>
        <p:nvPicPr>
          <p:cNvPr descr="preencoded.png" id="176" name="Google Shape;1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158" y="5484733"/>
            <a:ext cx="493633" cy="49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691158" y="6175772"/>
            <a:ext cx="2923342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b="1" i="0" lang="en-US" sz="1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Desarrollo de Competencias</a:t>
            </a:r>
            <a:endParaRPr b="0" i="0" sz="19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691158" y="6602730"/>
            <a:ext cx="3732728" cy="9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Invertir en capacitación y adquisición de nuevas habilidades durante las recesiones.</a:t>
            </a:r>
            <a:endParaRPr b="0" i="0" sz="1550" u="none" cap="none" strike="noStrike"/>
          </a:p>
        </p:txBody>
      </p:sp>
      <p:pic>
        <p:nvPicPr>
          <p:cNvPr descr="preencoded.png" id="179" name="Google Shape;17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0114" y="5484733"/>
            <a:ext cx="493633" cy="49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4720114" y="6175772"/>
            <a:ext cx="2823567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b="1" i="0" lang="en-US" sz="1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Colaboración y Solidaridad</a:t>
            </a:r>
            <a:endParaRPr b="0" i="0" sz="190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4720114" y="6602730"/>
            <a:ext cx="3732728" cy="631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Fomentar el trabajo en equipo y el apoyo mutuo entre los empleados.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735330" y="1107877"/>
            <a:ext cx="7331035" cy="6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100"/>
              <a:buFont typeface="Crimson Pro"/>
              <a:buNone/>
            </a:pPr>
            <a:r>
              <a:rPr b="1" i="0" lang="en-US" sz="41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Conclusiones y recomendaciones</a:t>
            </a:r>
            <a:endParaRPr b="0" i="0" sz="4100" u="none" cap="none" strike="noStrike"/>
          </a:p>
        </p:txBody>
      </p:sp>
      <p:pic>
        <p:nvPicPr>
          <p:cNvPr descr="preencoded.png"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330" y="2079546"/>
            <a:ext cx="1050488" cy="168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2100858" y="2289572"/>
            <a:ext cx="2626162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Comprender los Ciclos</a:t>
            </a:r>
            <a:endParaRPr b="0" i="0" sz="205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2100858" y="2743795"/>
            <a:ext cx="6307812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Reconocer el impacto de los ciclos económicos en el mercado laboral es crucial para anticipar y mitigar sus efectos.</a:t>
            </a:r>
            <a:endParaRPr b="0" i="0" sz="1650" u="none" cap="none" strike="noStrike"/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30" y="3760232"/>
            <a:ext cx="1050488" cy="168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2100858" y="3970258"/>
            <a:ext cx="2626162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Promover la Resiliencia</a:t>
            </a:r>
            <a:endParaRPr b="0" i="0" sz="205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2100858" y="4424482"/>
            <a:ext cx="6307812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Tanto el sector público como las empresas deben desarrollar estrategias integrales para fortalecer la resiliencia del empleo.</a:t>
            </a:r>
            <a:endParaRPr b="0" i="0" sz="1650" u="none" cap="none" strike="noStrike"/>
          </a:p>
        </p:txBody>
      </p:sp>
      <p:pic>
        <p:nvPicPr>
          <p:cNvPr descr="preencoded.png" id="195" name="Google Shape;19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330" y="5440918"/>
            <a:ext cx="1050488" cy="168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2100858" y="5650944"/>
            <a:ext cx="2626162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Enfoque Inclusivo</a:t>
            </a:r>
            <a:endParaRPr b="0" i="0" sz="205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2100858" y="6105168"/>
            <a:ext cx="6307812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Las políticas deben abordar las necesidades de los grupos más vulnerables para reducir la desigualdad.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2024-11-04T14:06:34Z</dcterms:created>
  <dc:creator>PptxGenJS</dc:creator>
</cp:coreProperties>
</file>